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4" r:id="rId13"/>
    <p:sldId id="328" r:id="rId14"/>
    <p:sldId id="329" r:id="rId15"/>
    <p:sldId id="327" r:id="rId16"/>
    <p:sldId id="330" r:id="rId17"/>
    <p:sldId id="269" r:id="rId18"/>
    <p:sldId id="273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4" autoAdjust="0"/>
    <p:restoredTop sz="80556" autoAdjust="0"/>
  </p:normalViewPr>
  <p:slideViewPr>
    <p:cSldViewPr snapToGrid="0">
      <p:cViewPr varScale="1">
        <p:scale>
          <a:sx n="95" d="100"/>
          <a:sy n="95" d="100"/>
        </p:scale>
        <p:origin x="-83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6185CF3-EC97-49A9-A76A-954C20831911}" type="datetimeFigureOut">
              <a:rPr lang="en-US" smtClean="0"/>
              <a:t>10/2/18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5AFC46B-98B8-40D6-B9DD-2D1D41D0F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87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AE9A071-915B-4486-A1BF-CA9614D71B14}" type="datetimeFigureOut">
              <a:rPr lang="en-US" smtClean="0"/>
              <a:t>10/2/18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BEDB4DD-E915-4492-B761-CD434A490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13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8C62C-C1F0-479E-8C45-E2601A2673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047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Organization Name</a:t>
            </a:r>
            <a:r>
              <a:rPr lang="en-US" baseline="0" dirty="0" smtClean="0"/>
              <a:t> as it should appear on plaque &amp; in program:</a:t>
            </a:r>
          </a:p>
          <a:p>
            <a:r>
              <a:rPr lang="en-US" dirty="0" smtClean="0"/>
              <a:t>Contact for this application:</a:t>
            </a:r>
          </a:p>
          <a:p>
            <a:r>
              <a:rPr lang="en-US" dirty="0" smtClean="0"/>
              <a:t>Contact</a:t>
            </a:r>
            <a:r>
              <a:rPr lang="en-US" baseline="0" dirty="0" smtClean="0"/>
              <a:t> phone:</a:t>
            </a:r>
          </a:p>
          <a:p>
            <a:r>
              <a:rPr lang="en-US" baseline="0" dirty="0" smtClean="0"/>
              <a:t>Contact e-mail:</a:t>
            </a:r>
          </a:p>
          <a:p>
            <a:r>
              <a:rPr lang="en-US" baseline="0" dirty="0" smtClean="0"/>
              <a:t>Mailing address: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DA634-D829-8341-8537-5EA4E37F079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005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Organization Name</a:t>
            </a:r>
            <a:r>
              <a:rPr lang="en-US" baseline="0" dirty="0" smtClean="0"/>
              <a:t> as it should appear on plaque &amp; in program:</a:t>
            </a:r>
          </a:p>
          <a:p>
            <a:r>
              <a:rPr lang="en-US" dirty="0" smtClean="0"/>
              <a:t>Contact for this application:</a:t>
            </a:r>
          </a:p>
          <a:p>
            <a:r>
              <a:rPr lang="en-US" dirty="0" smtClean="0"/>
              <a:t>Contact</a:t>
            </a:r>
            <a:r>
              <a:rPr lang="en-US" baseline="0" dirty="0" smtClean="0"/>
              <a:t> phone:</a:t>
            </a:r>
          </a:p>
          <a:p>
            <a:r>
              <a:rPr lang="en-US" baseline="0" dirty="0" smtClean="0"/>
              <a:t>Contact e-mail:</a:t>
            </a:r>
          </a:p>
          <a:p>
            <a:r>
              <a:rPr lang="en-US" baseline="0" dirty="0" smtClean="0"/>
              <a:t>Mailing address: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DA634-D829-8341-8537-5EA4E37F079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11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Organization Name: Robert’s Soap &amp; Safety </a:t>
            </a:r>
          </a:p>
          <a:p>
            <a:r>
              <a:rPr lang="en-US" dirty="0" smtClean="0"/>
              <a:t>Contact: Robert Vaughan, CEO</a:t>
            </a:r>
          </a:p>
          <a:p>
            <a:r>
              <a:rPr lang="en-US" dirty="0" smtClean="0"/>
              <a:t>Contact phone: 123-555-5555</a:t>
            </a:r>
          </a:p>
          <a:p>
            <a:r>
              <a:rPr lang="en-US" dirty="0" smtClean="0"/>
              <a:t>Contact e-mail: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robssoap@gggmail.commm</a:t>
            </a:r>
            <a:endParaRPr lang="en-US" dirty="0" smtClean="0"/>
          </a:p>
          <a:p>
            <a:r>
              <a:rPr lang="en-US" dirty="0" smtClean="0"/>
              <a:t>Mailing address: 1234 Main Street, somewhere, IA 55555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0C4F2-0C8C-4190-8F89-DA1A122D5E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17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Organization Name: Robert’s Soap &amp; Safety </a:t>
            </a:r>
          </a:p>
          <a:p>
            <a:r>
              <a:rPr lang="en-US" dirty="0" smtClean="0"/>
              <a:t>Contact: Robert Vaughan, CEO</a:t>
            </a:r>
          </a:p>
          <a:p>
            <a:r>
              <a:rPr lang="en-US" dirty="0" smtClean="0"/>
              <a:t>Contact phone: 123-555-5555</a:t>
            </a:r>
          </a:p>
          <a:p>
            <a:r>
              <a:rPr lang="en-US" dirty="0" smtClean="0"/>
              <a:t>Contact e-mail: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robssoap@gggmail.commm</a:t>
            </a:r>
            <a:endParaRPr lang="en-US" dirty="0" smtClean="0"/>
          </a:p>
          <a:p>
            <a:r>
              <a:rPr lang="en-US" dirty="0" smtClean="0"/>
              <a:t>Mailing address: 1234 Main Street, somewhere, IA 55555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BBA53-0692-5940-A6AB-C69026D528F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31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CDD2-47FB-4D26-BC14-F6DE089307CC}" type="datetimeFigureOut">
              <a:rPr lang="en-US" smtClean="0"/>
              <a:t>10/2/18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3C0E2-3442-41CC-AA8C-D6ED27862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35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CDD2-47FB-4D26-BC14-F6DE089307CC}" type="datetimeFigureOut">
              <a:rPr lang="en-US" smtClean="0"/>
              <a:t>10/2/18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3C0E2-3442-41CC-AA8C-D6ED27862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2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CDD2-47FB-4D26-BC14-F6DE089307CC}" type="datetimeFigureOut">
              <a:rPr lang="en-US" smtClean="0"/>
              <a:t>10/2/18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3C0E2-3442-41CC-AA8C-D6ED27862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36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CDD2-47FB-4D26-BC14-F6DE089307CC}" type="datetimeFigureOut">
              <a:rPr lang="en-US" smtClean="0"/>
              <a:t>10/2/18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3C0E2-3442-41CC-AA8C-D6ED27862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922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CDD2-47FB-4D26-BC14-F6DE089307CC}" type="datetimeFigureOut">
              <a:rPr lang="en-US" smtClean="0"/>
              <a:t>10/2/18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3C0E2-3442-41CC-AA8C-D6ED27862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459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CDD2-47FB-4D26-BC14-F6DE089307CC}" type="datetimeFigureOut">
              <a:rPr lang="en-US" smtClean="0"/>
              <a:t>10/2/18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3C0E2-3442-41CC-AA8C-D6ED27862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55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CDD2-47FB-4D26-BC14-F6DE089307CC}" type="datetimeFigureOut">
              <a:rPr lang="en-US" smtClean="0"/>
              <a:t>10/2/18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3C0E2-3442-41CC-AA8C-D6ED27862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20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CDD2-47FB-4D26-BC14-F6DE089307CC}" type="datetimeFigureOut">
              <a:rPr lang="en-US" smtClean="0"/>
              <a:t>10/2/18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3C0E2-3442-41CC-AA8C-D6ED27862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32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CDD2-47FB-4D26-BC14-F6DE089307CC}" type="datetimeFigureOut">
              <a:rPr lang="en-US" smtClean="0"/>
              <a:t>10/2/18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3C0E2-3442-41CC-AA8C-D6ED27862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33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CDD2-47FB-4D26-BC14-F6DE089307CC}" type="datetimeFigureOut">
              <a:rPr lang="en-US" smtClean="0"/>
              <a:t>10/2/18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3C0E2-3442-41CC-AA8C-D6ED27862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48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CDD2-47FB-4D26-BC14-F6DE089307CC}" type="datetimeFigureOut">
              <a:rPr lang="en-US" smtClean="0"/>
              <a:t>10/2/18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3C0E2-3442-41CC-AA8C-D6ED27862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85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3CDD2-47FB-4D26-BC14-F6DE089307CC}" type="datetimeFigureOut">
              <a:rPr lang="en-US" smtClean="0"/>
              <a:t>10/2/18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3C0E2-3442-41CC-AA8C-D6ED27862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25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5" Type="http://schemas.openxmlformats.org/officeDocument/2006/relationships/hyperlink" Target="mailto:terri@iisc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5" Type="http://schemas.openxmlformats.org/officeDocument/2006/relationships/hyperlink" Target="mailto:logan@iisc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5" Type="http://schemas.openxmlformats.org/officeDocument/2006/relationships/hyperlink" Target="mailto:dan@iisc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5" Type="http://schemas.openxmlformats.org/officeDocument/2006/relationships/hyperlink" Target="mailto:logan@iisc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di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971141"/>
            <a:ext cx="12192000" cy="1018875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Helvetica Neue Black Condensed"/>
                <a:cs typeface="Helvetica Neue Black Condensed"/>
              </a:rPr>
              <a:t>Iowa-Illinois Safety Council </a:t>
            </a:r>
          </a:p>
        </p:txBody>
      </p:sp>
      <p:pic>
        <p:nvPicPr>
          <p:cNvPr id="10" name="Picture 9" descr="BadgewNSC vector white words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283" y="966609"/>
            <a:ext cx="3734440" cy="26181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30567" y="4354348"/>
            <a:ext cx="7917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latin typeface="Hello Sunshine" pitchFamily="50" charset="0"/>
              </a:rPr>
              <a:t>Safety Awards</a:t>
            </a:r>
            <a:endParaRPr lang="en-US" sz="4800" dirty="0">
              <a:solidFill>
                <a:schemeClr val="bg1"/>
              </a:solidFill>
              <a:latin typeface="Hello Sunshine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67711" y="5924008"/>
            <a:ext cx="8424153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spcBef>
                <a:spcPct val="20000"/>
              </a:spcBef>
            </a:pPr>
            <a:r>
              <a:rPr lang="en-US" sz="2200" dirty="0">
                <a:solidFill>
                  <a:srgbClr val="FF0000"/>
                </a:solidFill>
              </a:rPr>
              <a:t>Submissions </a:t>
            </a:r>
            <a:r>
              <a:rPr lang="en-US" sz="2200">
                <a:solidFill>
                  <a:srgbClr val="FF0000"/>
                </a:solidFill>
              </a:rPr>
              <a:t>for </a:t>
            </a:r>
            <a:r>
              <a:rPr lang="en-US" sz="2200" smtClean="0">
                <a:solidFill>
                  <a:srgbClr val="FF0000"/>
                </a:solidFill>
              </a:rPr>
              <a:t>2018 accepted </a:t>
            </a:r>
            <a:endParaRPr lang="en-US" sz="2200" dirty="0">
              <a:solidFill>
                <a:srgbClr val="FF0000"/>
              </a:solidFill>
            </a:endParaRPr>
          </a:p>
          <a:p>
            <a:pPr lvl="0" algn="ctr" defTabSz="457200">
              <a:spcBef>
                <a:spcPct val="20000"/>
              </a:spcBef>
            </a:pPr>
            <a:r>
              <a:rPr lang="en-US" sz="2200" b="1" dirty="0">
                <a:solidFill>
                  <a:srgbClr val="FF0000"/>
                </a:solidFill>
              </a:rPr>
              <a:t>August 1, </a:t>
            </a:r>
            <a:r>
              <a:rPr lang="en-US" sz="2200" b="1" dirty="0" smtClean="0">
                <a:solidFill>
                  <a:srgbClr val="FF0000"/>
                </a:solidFill>
              </a:rPr>
              <a:t>2018 </a:t>
            </a:r>
            <a:r>
              <a:rPr lang="en-US" sz="2200" b="1" dirty="0">
                <a:solidFill>
                  <a:srgbClr val="FF0000"/>
                </a:solidFill>
              </a:rPr>
              <a:t>through February 8</a:t>
            </a:r>
            <a:r>
              <a:rPr lang="en-US" sz="2200" b="1" dirty="0" smtClean="0">
                <a:solidFill>
                  <a:srgbClr val="FF0000"/>
                </a:solidFill>
              </a:rPr>
              <a:t>, 2019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421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die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250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225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solidFill>
                  <a:schemeClr val="accent1">
                    <a:lumMod val="50000"/>
                  </a:schemeClr>
                </a:solidFill>
                <a:latin typeface="Hello Sunshine Marker" pitchFamily="50" charset="0"/>
              </a:rPr>
              <a:t>IISC Award Slide Guidelines</a:t>
            </a:r>
            <a:endParaRPr lang="en-US" sz="6600" dirty="0">
              <a:solidFill>
                <a:schemeClr val="accent1">
                  <a:lumMod val="50000"/>
                </a:schemeClr>
              </a:solidFill>
              <a:latin typeface="Hello Sunshine Marker" pitchFamily="50" charset="0"/>
            </a:endParaRPr>
          </a:p>
        </p:txBody>
      </p:sp>
      <p:pic>
        <p:nvPicPr>
          <p:cNvPr id="6" name="Picture 5" descr="gradient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431" y="5634318"/>
            <a:ext cx="12693647" cy="1223682"/>
          </a:xfrm>
          <a:prstGeom prst="rect">
            <a:avLst/>
          </a:prstGeom>
        </p:spPr>
      </p:pic>
      <p:pic>
        <p:nvPicPr>
          <p:cNvPr id="7" name="Picture 6" descr="BadgewNSC vector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296" y="5371537"/>
            <a:ext cx="1802391" cy="1263607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83660" y="2003264"/>
            <a:ext cx="10770140" cy="37269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One Plain White PowerPoint slide per hazard control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Any layout you choose. You may: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Include pictures (before &amp; after) if applicable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BRIEF descriptions of the hazard and benefit from control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SHOW HOW UNIQUE YOUR PROJECT IS!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Include organization contact information in notes section (see next slide for template information)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Send to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dan@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iisc.org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before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end of the day, February 8, 2019.</a:t>
            </a:r>
          </a:p>
        </p:txBody>
      </p:sp>
    </p:spTree>
    <p:extLst>
      <p:ext uri="{BB962C8B-B14F-4D97-AF65-F5344CB8AC3E}">
        <p14:creationId xmlns:p14="http://schemas.microsoft.com/office/powerpoint/2010/main" val="1661248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die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250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592" y="67117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solidFill>
                  <a:schemeClr val="accent1">
                    <a:lumMod val="50000"/>
                  </a:schemeClr>
                </a:solidFill>
                <a:latin typeface="Hello Sunshine Marker" pitchFamily="50" charset="0"/>
              </a:rPr>
              <a:t>IISC Award Slide Guidelines</a:t>
            </a:r>
            <a:endParaRPr lang="en-US" sz="6600" dirty="0">
              <a:solidFill>
                <a:schemeClr val="accent1">
                  <a:lumMod val="50000"/>
                </a:schemeClr>
              </a:solidFill>
              <a:latin typeface="Hello Sunshine Marker" pitchFamily="50" charset="0"/>
            </a:endParaRPr>
          </a:p>
        </p:txBody>
      </p:sp>
      <p:pic>
        <p:nvPicPr>
          <p:cNvPr id="6" name="Picture 5" descr="gradient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431" y="5634318"/>
            <a:ext cx="12693647" cy="1223682"/>
          </a:xfrm>
          <a:prstGeom prst="rect">
            <a:avLst/>
          </a:prstGeom>
        </p:spPr>
      </p:pic>
      <p:pic>
        <p:nvPicPr>
          <p:cNvPr id="7" name="Picture 6" descr="BadgewNSC vector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296" y="5371537"/>
            <a:ext cx="1802391" cy="1263607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68883" y="1996733"/>
            <a:ext cx="10654234" cy="372692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000" b="1" dirty="0" smtClean="0"/>
              <a:t>Include organization contact information in “NOTES” section of your PowerPoint.</a:t>
            </a:r>
            <a:br>
              <a:rPr lang="en-US" sz="2000" b="1" dirty="0" smtClean="0"/>
            </a:br>
            <a:endParaRPr lang="en-US" sz="2000" b="1" dirty="0" smtClean="0"/>
          </a:p>
          <a:p>
            <a:pPr lvl="1">
              <a:buFontTx/>
              <a:buChar char="-"/>
            </a:pPr>
            <a:r>
              <a:rPr lang="en-US" sz="2000" b="1" u="sng" dirty="0" smtClean="0"/>
              <a:t>Organization </a:t>
            </a:r>
            <a:r>
              <a:rPr lang="en-US" sz="2000" b="1" u="sng" dirty="0"/>
              <a:t>Name </a:t>
            </a:r>
            <a:r>
              <a:rPr lang="en-US" sz="2000" b="1" dirty="0"/>
              <a:t>as it </a:t>
            </a:r>
            <a:r>
              <a:rPr lang="en-US" sz="2000" b="1" u="sng" dirty="0" smtClean="0"/>
              <a:t>WILL</a:t>
            </a:r>
            <a:r>
              <a:rPr lang="en-US" sz="2000" b="1" dirty="0" smtClean="0"/>
              <a:t> </a:t>
            </a:r>
            <a:r>
              <a:rPr lang="en-US" sz="2000" b="1" dirty="0"/>
              <a:t>appear on </a:t>
            </a:r>
            <a:r>
              <a:rPr lang="en-US" sz="2000" b="1" dirty="0" smtClean="0"/>
              <a:t>your company plaque </a:t>
            </a:r>
            <a:r>
              <a:rPr lang="en-US" sz="2000" b="1" dirty="0"/>
              <a:t>&amp; in </a:t>
            </a:r>
            <a:r>
              <a:rPr lang="en-US" sz="2000" b="1" dirty="0" smtClean="0"/>
              <a:t>the Professional Development Conference &amp; Expo program:</a:t>
            </a:r>
          </a:p>
          <a:p>
            <a:pPr lvl="1">
              <a:buFontTx/>
              <a:buChar char="-"/>
            </a:pPr>
            <a:r>
              <a:rPr lang="en-US" sz="2000" b="1" dirty="0" smtClean="0"/>
              <a:t>Contact person </a:t>
            </a:r>
            <a:r>
              <a:rPr lang="en-US" sz="2000" b="1" dirty="0"/>
              <a:t>for this </a:t>
            </a:r>
            <a:r>
              <a:rPr lang="en-US" sz="2000" b="1" dirty="0" smtClean="0"/>
              <a:t>application:</a:t>
            </a:r>
          </a:p>
          <a:p>
            <a:pPr lvl="1">
              <a:buFontTx/>
              <a:buChar char="-"/>
            </a:pPr>
            <a:r>
              <a:rPr lang="en-US" sz="2000" b="1" dirty="0" smtClean="0"/>
              <a:t>Contact phone:</a:t>
            </a:r>
          </a:p>
          <a:p>
            <a:pPr lvl="1">
              <a:buFontTx/>
              <a:buChar char="-"/>
            </a:pPr>
            <a:r>
              <a:rPr lang="en-US" sz="2000" b="1" dirty="0" smtClean="0"/>
              <a:t>Contact </a:t>
            </a:r>
            <a:r>
              <a:rPr lang="en-US" sz="2000" b="1" dirty="0"/>
              <a:t>e-</a:t>
            </a:r>
            <a:r>
              <a:rPr lang="en-US" sz="2000" b="1" dirty="0" smtClean="0"/>
              <a:t>mail:</a:t>
            </a:r>
          </a:p>
          <a:p>
            <a:pPr lvl="1">
              <a:buFontTx/>
              <a:buChar char="-"/>
            </a:pPr>
            <a:r>
              <a:rPr lang="en-US" sz="2000" b="1" dirty="0" smtClean="0"/>
              <a:t>Mailing and Shipping address or addresses: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275636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die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250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7117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solidFill>
                  <a:schemeClr val="accent1">
                    <a:lumMod val="50000"/>
                  </a:schemeClr>
                </a:solidFill>
                <a:latin typeface="Hello Sunshine Marker" pitchFamily="50" charset="0"/>
              </a:rPr>
              <a:t>Presidents Awards Submission</a:t>
            </a:r>
            <a:endParaRPr lang="en-US" sz="6600" dirty="0">
              <a:solidFill>
                <a:schemeClr val="accent1">
                  <a:lumMod val="50000"/>
                </a:schemeClr>
              </a:solidFill>
              <a:latin typeface="Hello Sunshine Marker" pitchFamily="50" charset="0"/>
            </a:endParaRPr>
          </a:p>
        </p:txBody>
      </p:sp>
      <p:pic>
        <p:nvPicPr>
          <p:cNvPr id="6" name="Picture 5" descr="gradient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431" y="5634318"/>
            <a:ext cx="12693647" cy="1223682"/>
          </a:xfrm>
          <a:prstGeom prst="rect">
            <a:avLst/>
          </a:prstGeom>
        </p:spPr>
      </p:pic>
      <p:pic>
        <p:nvPicPr>
          <p:cNvPr id="7" name="Picture 6" descr="BadgewNSC vector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296" y="5371537"/>
            <a:ext cx="1802391" cy="1263607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8723" y="2529191"/>
            <a:ext cx="11352963" cy="2451371"/>
          </a:xfrm>
        </p:spPr>
        <p:txBody>
          <a:bodyPr>
            <a:noAutofit/>
          </a:bodyPr>
          <a:lstStyle/>
          <a:p>
            <a:r>
              <a:rPr lang="en-US" dirty="0" smtClean="0"/>
              <a:t>Five (5) organizations judged to have outstanding controls will earn the “President’s Award”, in addition to the Hazard Control Recognition Award.</a:t>
            </a:r>
          </a:p>
          <a:p>
            <a:pPr lvl="1"/>
            <a:r>
              <a:rPr lang="en-US" dirty="0" smtClean="0"/>
              <a:t>All accepted Hazard Control Award Submissions will be considered for the Presidents Award</a:t>
            </a:r>
          </a:p>
          <a:p>
            <a:pPr lvl="1"/>
            <a:r>
              <a:rPr lang="en-US" dirty="0" smtClean="0"/>
              <a:t>Award winners will be notified by April 2019</a:t>
            </a:r>
          </a:p>
        </p:txBody>
      </p:sp>
    </p:spTree>
    <p:extLst>
      <p:ext uri="{BB962C8B-B14F-4D97-AF65-F5344CB8AC3E}">
        <p14:creationId xmlns:p14="http://schemas.microsoft.com/office/powerpoint/2010/main" val="595984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Explanation of Project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Before picture can be inserted here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After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After picture can be inserted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860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1" y="273050"/>
            <a:ext cx="3008313" cy="206432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Brief explanation of hazard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9050" y="273051"/>
            <a:ext cx="5111750" cy="338945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After Photo of the project may be inserted here.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1201" y="2337379"/>
            <a:ext cx="3008313" cy="378878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Photo of hazard may be inserted here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97568" y="4214646"/>
            <a:ext cx="4913232" cy="17543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Brief explanation of how the hazard was controlled.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001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8763000" cy="1143000"/>
          </a:xfrm>
        </p:spPr>
        <p:txBody>
          <a:bodyPr>
            <a:noAutofit/>
          </a:bodyPr>
          <a:lstStyle/>
          <a:p>
            <a:r>
              <a:rPr lang="en-US" sz="3200" dirty="0"/>
              <a:t>On the rare occasions we need to access the roof at </a:t>
            </a:r>
            <a:r>
              <a:rPr lang="en-US" sz="3200" dirty="0" smtClean="0"/>
              <a:t>Robert’s </a:t>
            </a:r>
            <a:r>
              <a:rPr lang="en-US" sz="3200" dirty="0"/>
              <a:t>Soap &amp; Safety, we wanted to ensure the ladder would not be blown down by the wind.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191" y="1994002"/>
            <a:ext cx="4633259" cy="4742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94001"/>
            <a:ext cx="3962400" cy="469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175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19654" y="262308"/>
            <a:ext cx="5486400" cy="51081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Hazardous Material Spill Response Teams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831093" y="1449604"/>
            <a:ext cx="2150175" cy="3658521"/>
          </a:xfrm>
        </p:spPr>
        <p:txBody>
          <a:bodyPr>
            <a:normAutofit/>
          </a:bodyPr>
          <a:lstStyle/>
          <a:p>
            <a:r>
              <a:rPr lang="en-US" sz="1800" dirty="0"/>
              <a:t>Before:</a:t>
            </a:r>
          </a:p>
          <a:p>
            <a:r>
              <a:rPr lang="en-US" sz="1800" dirty="0"/>
              <a:t>For the past several years, </a:t>
            </a:r>
            <a:r>
              <a:rPr lang="en-US" sz="1800" dirty="0" smtClean="0"/>
              <a:t>Robert’s </a:t>
            </a:r>
            <a:r>
              <a:rPr lang="en-US" sz="1800" dirty="0"/>
              <a:t>Soap &amp; Safety had one full Hazardous Material Spill Response Team, but they were all on first shift.  We have been expanding our Second and Third shift operations.</a:t>
            </a:r>
          </a:p>
          <a:p>
            <a:endParaRPr lang="en-US" dirty="0"/>
          </a:p>
        </p:txBody>
      </p:sp>
      <p:pic>
        <p:nvPicPr>
          <p:cNvPr id="10" name="Picture Placeholder 9" descr="IMG_4405.JPG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4130818" y="1706110"/>
            <a:ext cx="4040066" cy="3030047"/>
          </a:xfrm>
        </p:spPr>
      </p:pic>
      <p:sp>
        <p:nvSpPr>
          <p:cNvPr id="11" name="TextBox 10"/>
          <p:cNvSpPr txBox="1"/>
          <p:nvPr/>
        </p:nvSpPr>
        <p:spPr>
          <a:xfrm>
            <a:off x="8081313" y="1298460"/>
            <a:ext cx="22225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After:</a:t>
            </a:r>
          </a:p>
          <a:p>
            <a:r>
              <a:rPr lang="en-US" dirty="0"/>
              <a:t>Recently, we were able to train enough employees to have full </a:t>
            </a:r>
            <a:r>
              <a:rPr lang="en-US" dirty="0" err="1"/>
              <a:t>HazMat</a:t>
            </a:r>
            <a:r>
              <a:rPr lang="en-US" dirty="0"/>
              <a:t> response on all three shifts, and several back-ups.  </a:t>
            </a:r>
          </a:p>
          <a:p>
            <a:endParaRPr lang="en-US" dirty="0"/>
          </a:p>
          <a:p>
            <a:r>
              <a:rPr lang="en-US" dirty="0"/>
              <a:t>We are now equipped to handle a spill within the facility during all shifts.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436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die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250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368" y="125562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19900" dirty="0" smtClean="0">
                <a:solidFill>
                  <a:schemeClr val="accent1">
                    <a:lumMod val="50000"/>
                  </a:schemeClr>
                </a:solidFill>
                <a:latin typeface="Hello Sunshine Marker" pitchFamily="50" charset="0"/>
              </a:rPr>
              <a:t>Thank you</a:t>
            </a:r>
            <a:endParaRPr lang="en-US" sz="19900" dirty="0">
              <a:solidFill>
                <a:schemeClr val="accent1">
                  <a:lumMod val="50000"/>
                </a:schemeClr>
              </a:solidFill>
              <a:latin typeface="Hello Sunshine Marker" pitchFamily="50" charset="0"/>
            </a:endParaRPr>
          </a:p>
        </p:txBody>
      </p:sp>
      <p:pic>
        <p:nvPicPr>
          <p:cNvPr id="6" name="Picture 5" descr="gradient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431" y="5634318"/>
            <a:ext cx="12693647" cy="1223682"/>
          </a:xfrm>
          <a:prstGeom prst="rect">
            <a:avLst/>
          </a:prstGeom>
        </p:spPr>
      </p:pic>
      <p:pic>
        <p:nvPicPr>
          <p:cNvPr id="7" name="Picture 6" descr="BadgewNSC vector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296" y="5371537"/>
            <a:ext cx="1802391" cy="12636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3679352"/>
            <a:ext cx="10205936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spcBef>
                <a:spcPct val="20000"/>
              </a:spcBef>
            </a:pPr>
            <a:r>
              <a:rPr lang="en-US" sz="2500" dirty="0">
                <a:solidFill>
                  <a:prstClr val="black"/>
                </a:solidFill>
              </a:rPr>
              <a:t>Contact Dan Culbertson with questions</a:t>
            </a:r>
          </a:p>
          <a:p>
            <a:pPr lvl="0" algn="ctr" defTabSz="457200">
              <a:spcBef>
                <a:spcPct val="20000"/>
              </a:spcBef>
            </a:pPr>
            <a:r>
              <a:rPr lang="en-US" sz="2500" dirty="0">
                <a:solidFill>
                  <a:prstClr val="black"/>
                </a:solidFill>
              </a:rPr>
              <a:t>515-276-4724 ext. 228 or </a:t>
            </a:r>
            <a:r>
              <a:rPr lang="en-US" sz="2500" dirty="0">
                <a:solidFill>
                  <a:prstClr val="black"/>
                </a:solidFill>
                <a:hlinkClick r:id="rId5"/>
              </a:rPr>
              <a:t>dan@iisc.org</a:t>
            </a:r>
            <a:endParaRPr lang="en-US" sz="25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412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die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250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58336"/>
            <a:ext cx="10515600" cy="1325563"/>
          </a:xfrm>
        </p:spPr>
        <p:txBody>
          <a:bodyPr>
            <a:normAutofit/>
          </a:bodyPr>
          <a:lstStyle/>
          <a:p>
            <a:pPr algn="ctr"/>
            <a:endParaRPr lang="en-US" sz="6600" dirty="0">
              <a:solidFill>
                <a:schemeClr val="accent1">
                  <a:lumMod val="50000"/>
                </a:schemeClr>
              </a:solidFill>
              <a:latin typeface="Hello Sunshine Marker" pitchFamily="50" charset="0"/>
            </a:endParaRPr>
          </a:p>
        </p:txBody>
      </p:sp>
      <p:pic>
        <p:nvPicPr>
          <p:cNvPr id="6" name="Picture 5" descr="gradient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431" y="5634318"/>
            <a:ext cx="12693647" cy="1223682"/>
          </a:xfrm>
          <a:prstGeom prst="rect">
            <a:avLst/>
          </a:prstGeom>
        </p:spPr>
      </p:pic>
      <p:pic>
        <p:nvPicPr>
          <p:cNvPr id="7" name="Picture 6" descr="BadgewNSC vector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296" y="5371537"/>
            <a:ext cx="1802391" cy="126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683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die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250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592" y="108780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solidFill>
                  <a:schemeClr val="accent1">
                    <a:lumMod val="50000"/>
                  </a:schemeClr>
                </a:solidFill>
                <a:latin typeface="Hello Sunshine Marker" pitchFamily="50" charset="0"/>
              </a:rPr>
              <a:t>IISC Safety Awards Program </a:t>
            </a:r>
            <a:endParaRPr lang="en-US" sz="6600" dirty="0">
              <a:solidFill>
                <a:schemeClr val="accent1">
                  <a:lumMod val="50000"/>
                </a:schemeClr>
              </a:solidFill>
              <a:latin typeface="Hello Sunshine Marker" pitchFamily="50" charset="0"/>
            </a:endParaRPr>
          </a:p>
        </p:txBody>
      </p:sp>
      <p:pic>
        <p:nvPicPr>
          <p:cNvPr id="6" name="Picture 5" descr="gradient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431" y="5634318"/>
            <a:ext cx="12693647" cy="1223682"/>
          </a:xfrm>
          <a:prstGeom prst="rect">
            <a:avLst/>
          </a:prstGeom>
        </p:spPr>
      </p:pic>
      <p:pic>
        <p:nvPicPr>
          <p:cNvPr id="7" name="Picture 6" descr="BadgewNSC vector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296" y="5371537"/>
            <a:ext cx="1802391" cy="12636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149" y="2538907"/>
            <a:ext cx="5791702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851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die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250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592" y="27367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solidFill>
                  <a:schemeClr val="accent1">
                    <a:lumMod val="50000"/>
                  </a:schemeClr>
                </a:solidFill>
                <a:latin typeface="Hello Sunshine Marker" pitchFamily="50" charset="0"/>
              </a:rPr>
              <a:t>Community Enrichment Award</a:t>
            </a:r>
            <a:endParaRPr lang="en-US" sz="6600" dirty="0">
              <a:solidFill>
                <a:schemeClr val="accent1">
                  <a:lumMod val="50000"/>
                </a:schemeClr>
              </a:solidFill>
              <a:latin typeface="Hello Sunshine Marker" pitchFamily="50" charset="0"/>
            </a:endParaRPr>
          </a:p>
        </p:txBody>
      </p:sp>
      <p:pic>
        <p:nvPicPr>
          <p:cNvPr id="6" name="Picture 5" descr="gradient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431" y="5634318"/>
            <a:ext cx="12693647" cy="1223682"/>
          </a:xfrm>
          <a:prstGeom prst="rect">
            <a:avLst/>
          </a:prstGeom>
        </p:spPr>
      </p:pic>
      <p:pic>
        <p:nvPicPr>
          <p:cNvPr id="7" name="Picture 6" descr="BadgewNSC vector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296" y="5371537"/>
            <a:ext cx="1802391" cy="1263607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23239" y="1732956"/>
            <a:ext cx="10252953" cy="39013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Recognizes</a:t>
            </a:r>
            <a:r>
              <a:rPr lang="en-US" sz="2400" b="1" u="sng" dirty="0" smtClean="0"/>
              <a:t> 1 </a:t>
            </a:r>
            <a:r>
              <a:rPr lang="en-US" sz="2400" dirty="0" smtClean="0"/>
              <a:t>member organization that has contributed significantly to their local community </a:t>
            </a:r>
            <a:r>
              <a:rPr lang="en-US" sz="2400" b="1" dirty="0" smtClean="0"/>
              <a:t>in areas of safety, health or environmental efforts</a:t>
            </a:r>
            <a:r>
              <a:rPr lang="en-US" sz="2400" dirty="0" smtClean="0"/>
              <a:t>.  </a:t>
            </a:r>
          </a:p>
          <a:p>
            <a:pPr lvl="1"/>
            <a:r>
              <a:rPr lang="en-US" dirty="0" smtClean="0"/>
              <a:t>financial contributions, </a:t>
            </a:r>
            <a:r>
              <a:rPr lang="en-US" b="1" dirty="0" smtClean="0"/>
              <a:t>in the areas of safety, health or environmental efforts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anpower, </a:t>
            </a:r>
            <a:r>
              <a:rPr lang="en-US" b="1" dirty="0" smtClean="0"/>
              <a:t>in the areas of safety, health or environmental efforts </a:t>
            </a:r>
          </a:p>
          <a:p>
            <a:pPr lvl="1"/>
            <a:r>
              <a:rPr lang="en-US" dirty="0" smtClean="0"/>
              <a:t>material resources, </a:t>
            </a:r>
            <a:r>
              <a:rPr lang="en-US" b="1" dirty="0" smtClean="0"/>
              <a:t>in the areas of safety, health or environmental efforts</a:t>
            </a:r>
            <a:endParaRPr lang="en-US" b="1" dirty="0"/>
          </a:p>
          <a:p>
            <a:pPr lvl="1"/>
            <a:r>
              <a:rPr lang="en-US" dirty="0" smtClean="0"/>
              <a:t>or </a:t>
            </a:r>
            <a:r>
              <a:rPr lang="en-US" dirty="0"/>
              <a:t>other </a:t>
            </a:r>
            <a:r>
              <a:rPr lang="en-US" dirty="0" smtClean="0"/>
              <a:t>services, </a:t>
            </a:r>
            <a:r>
              <a:rPr lang="en-US" b="1" dirty="0" smtClean="0"/>
              <a:t>in the areas of safety, health or environmental areas  </a:t>
            </a:r>
          </a:p>
          <a:p>
            <a:r>
              <a:rPr lang="en-US" sz="2400" b="1" dirty="0" smtClean="0"/>
              <a:t>To apply for the Community Enrichment Award</a:t>
            </a:r>
            <a:r>
              <a:rPr lang="en-US" sz="2400" dirty="0" smtClean="0"/>
              <a:t> submit a presentation or report (word, </a:t>
            </a:r>
            <a:r>
              <a:rPr lang="en-US" sz="2400" dirty="0" err="1" smtClean="0"/>
              <a:t>pdf</a:t>
            </a:r>
            <a:r>
              <a:rPr lang="en-US" sz="2400" dirty="0" smtClean="0"/>
              <a:t>, etc</a:t>
            </a:r>
            <a:r>
              <a:rPr lang="en-US" sz="2400" dirty="0"/>
              <a:t>.</a:t>
            </a:r>
            <a:r>
              <a:rPr lang="en-US" sz="2400" dirty="0" smtClean="0"/>
              <a:t>) on how your company has made a difference in your local community, based on above criteria.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8176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die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250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592" y="78038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solidFill>
                  <a:schemeClr val="accent1">
                    <a:lumMod val="50000"/>
                  </a:schemeClr>
                </a:solidFill>
                <a:latin typeface="Hello Sunshine Marker" pitchFamily="50" charset="0"/>
              </a:rPr>
              <a:t>Community Enrichment Award</a:t>
            </a:r>
            <a:endParaRPr lang="en-US" sz="6600" dirty="0">
              <a:solidFill>
                <a:schemeClr val="accent1">
                  <a:lumMod val="50000"/>
                </a:schemeClr>
              </a:solidFill>
              <a:latin typeface="Hello Sunshine Marker" pitchFamily="50" charset="0"/>
            </a:endParaRPr>
          </a:p>
        </p:txBody>
      </p:sp>
      <p:pic>
        <p:nvPicPr>
          <p:cNvPr id="6" name="Picture 5" descr="gradient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431" y="5634318"/>
            <a:ext cx="12693647" cy="1223682"/>
          </a:xfrm>
          <a:prstGeom prst="rect">
            <a:avLst/>
          </a:prstGeom>
        </p:spPr>
      </p:pic>
      <p:pic>
        <p:nvPicPr>
          <p:cNvPr id="7" name="Picture 6" descr="BadgewNSC vector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296" y="5371537"/>
            <a:ext cx="1802391" cy="1263607"/>
          </a:xfrm>
          <a:prstGeom prst="rect">
            <a:avLst/>
          </a:prstGeom>
        </p:spPr>
      </p:pic>
      <p:sp>
        <p:nvSpPr>
          <p:cNvPr id="8" name="Content Placeholder 9"/>
          <p:cNvSpPr txBox="1">
            <a:spLocks/>
          </p:cNvSpPr>
          <p:nvPr/>
        </p:nvSpPr>
        <p:spPr>
          <a:xfrm>
            <a:off x="8193655" y="2290967"/>
            <a:ext cx="3032063" cy="2895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2017 Community Enrichment Award winners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Sukup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Manufacturing Company Sheffield</a:t>
            </a:r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, IA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4738" y="1994787"/>
            <a:ext cx="5366788" cy="363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079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die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250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171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solidFill>
                  <a:schemeClr val="accent1">
                    <a:lumMod val="50000"/>
                  </a:schemeClr>
                </a:solidFill>
                <a:latin typeface="Hello Sunshine Marker" pitchFamily="50" charset="0"/>
              </a:rPr>
              <a:t>Community Enrichment Award submissions</a:t>
            </a:r>
            <a:endParaRPr lang="en-US" sz="6600" dirty="0">
              <a:solidFill>
                <a:schemeClr val="accent1">
                  <a:lumMod val="50000"/>
                </a:schemeClr>
              </a:solidFill>
              <a:latin typeface="Hello Sunshine Marker" pitchFamily="50" charset="0"/>
            </a:endParaRPr>
          </a:p>
        </p:txBody>
      </p:sp>
      <p:pic>
        <p:nvPicPr>
          <p:cNvPr id="6" name="Picture 5" descr="gradient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431" y="5634318"/>
            <a:ext cx="12693647" cy="1223682"/>
          </a:xfrm>
          <a:prstGeom prst="rect">
            <a:avLst/>
          </a:prstGeom>
        </p:spPr>
      </p:pic>
      <p:pic>
        <p:nvPicPr>
          <p:cNvPr id="7" name="Picture 6" descr="BadgewNSC vector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296" y="5371537"/>
            <a:ext cx="1802391" cy="1263607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977278"/>
            <a:ext cx="10757170" cy="4180278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Send your supporting materials to: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Community Enrichment Award 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Attention: Dan Culbertson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Iowa</a:t>
            </a:r>
            <a:r>
              <a:rPr lang="en-US" sz="2000" dirty="0"/>
              <a:t>-Illinois Safety Council</a:t>
            </a:r>
          </a:p>
          <a:p>
            <a:pPr marL="457200" lvl="1" indent="0">
              <a:buNone/>
            </a:pPr>
            <a:r>
              <a:rPr lang="en-US" sz="2000" dirty="0" smtClean="0"/>
              <a:t>1501 42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Street Suite 100  West Des Moines,  </a:t>
            </a:r>
            <a:r>
              <a:rPr lang="en-US" sz="2000" dirty="0"/>
              <a:t>IA </a:t>
            </a:r>
            <a:r>
              <a:rPr lang="en-US" sz="2000" dirty="0" smtClean="0"/>
              <a:t>50266</a:t>
            </a:r>
          </a:p>
          <a:p>
            <a:pPr marL="457200" lvl="1" indent="0">
              <a:buNone/>
            </a:pPr>
            <a:r>
              <a:rPr lang="en-US" sz="2000" dirty="0" smtClean="0"/>
              <a:t>Or email your information to: </a:t>
            </a:r>
            <a:r>
              <a:rPr lang="en-US" sz="2000" dirty="0" smtClean="0">
                <a:hlinkClick r:id="rId5"/>
              </a:rPr>
              <a:t>dan@iisc.org</a:t>
            </a:r>
            <a:r>
              <a:rPr lang="en-US" sz="2000" dirty="0" smtClean="0"/>
              <a:t> 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•	</a:t>
            </a:r>
            <a:r>
              <a:rPr lang="en-US" sz="2000" b="1" dirty="0" smtClean="0"/>
              <a:t>BE SURE TO INCLUDE:</a:t>
            </a:r>
            <a:endParaRPr lang="en-US" sz="2000" b="1" dirty="0"/>
          </a:p>
          <a:p>
            <a:pPr marL="0" indent="0">
              <a:buNone/>
            </a:pPr>
            <a:r>
              <a:rPr lang="en-US" sz="2000" dirty="0" smtClean="0"/>
              <a:t>	Organization name, contact, &amp; contact information</a:t>
            </a:r>
          </a:p>
          <a:p>
            <a:pPr lvl="1"/>
            <a:r>
              <a:rPr lang="en-US" sz="2000" b="1" dirty="0" smtClean="0">
                <a:solidFill>
                  <a:srgbClr val="FF0000"/>
                </a:solidFill>
              </a:rPr>
              <a:t>BEFORE the end of the day, February 8, 2019</a:t>
            </a:r>
          </a:p>
        </p:txBody>
      </p:sp>
    </p:spTree>
    <p:extLst>
      <p:ext uri="{BB962C8B-B14F-4D97-AF65-F5344CB8AC3E}">
        <p14:creationId xmlns:p14="http://schemas.microsoft.com/office/powerpoint/2010/main" val="1627053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die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250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1280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solidFill>
                  <a:schemeClr val="accent1">
                    <a:lumMod val="50000"/>
                  </a:schemeClr>
                </a:solidFill>
                <a:latin typeface="Hello Sunshine Marker" pitchFamily="50" charset="0"/>
              </a:rPr>
              <a:t>Hazard Control Recognition Award</a:t>
            </a:r>
            <a:endParaRPr lang="en-US" sz="6600" dirty="0">
              <a:solidFill>
                <a:schemeClr val="accent1">
                  <a:lumMod val="50000"/>
                </a:schemeClr>
              </a:solidFill>
              <a:latin typeface="Hello Sunshine Marker" pitchFamily="50" charset="0"/>
            </a:endParaRPr>
          </a:p>
        </p:txBody>
      </p:sp>
      <p:pic>
        <p:nvPicPr>
          <p:cNvPr id="6" name="Picture 5" descr="gradient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431" y="5634318"/>
            <a:ext cx="12693647" cy="1223682"/>
          </a:xfrm>
          <a:prstGeom prst="rect">
            <a:avLst/>
          </a:prstGeom>
        </p:spPr>
      </p:pic>
      <p:pic>
        <p:nvPicPr>
          <p:cNvPr id="7" name="Picture 6" descr="BadgewNSC vector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296" y="5371537"/>
            <a:ext cx="1802391" cy="1263607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35690" y="1883862"/>
            <a:ext cx="10165404" cy="43622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The Hazard Control Recognition Award is based on implemented </a:t>
            </a:r>
            <a:r>
              <a:rPr lang="en-US" sz="2000" dirty="0" smtClean="0">
                <a:solidFill>
                  <a:srgbClr val="FF0000"/>
                </a:solidFill>
              </a:rPr>
              <a:t>hazard controls </a:t>
            </a:r>
            <a:r>
              <a:rPr lang="en-US" sz="2000" dirty="0" smtClean="0"/>
              <a:t>within IISC Member Organizations.</a:t>
            </a:r>
          </a:p>
          <a:p>
            <a:pPr lvl="0"/>
            <a:r>
              <a:rPr lang="en-US" sz="2000" dirty="0" smtClean="0"/>
              <a:t>A </a:t>
            </a:r>
            <a:r>
              <a:rPr lang="en-US" sz="2000" dirty="0" smtClean="0">
                <a:solidFill>
                  <a:srgbClr val="FF0000"/>
                </a:solidFill>
              </a:rPr>
              <a:t>Hazard Control </a:t>
            </a:r>
            <a:r>
              <a:rPr lang="en-US" sz="2000" dirty="0" smtClean="0"/>
              <a:t>is </a:t>
            </a:r>
            <a:r>
              <a:rPr lang="en-US" sz="2000" b="1" dirty="0" smtClean="0"/>
              <a:t>a specific, </a:t>
            </a:r>
            <a:r>
              <a:rPr lang="en-US" sz="2000" b="1" dirty="0"/>
              <a:t>identifiable change implemented to reduce or eliminate an individual’s exposure to a hazard in the workplace. </a:t>
            </a:r>
          </a:p>
          <a:p>
            <a:pPr lvl="1"/>
            <a:r>
              <a:rPr lang="en-US" sz="1800" dirty="0"/>
              <a:t>Engineering control, redesign, guarding </a:t>
            </a:r>
          </a:p>
          <a:p>
            <a:pPr lvl="1"/>
            <a:r>
              <a:rPr lang="en-US" sz="1800" dirty="0"/>
              <a:t>Work practice changes that eliminate or reduce the risk to a hazard</a:t>
            </a:r>
          </a:p>
          <a:p>
            <a:pPr lvl="1"/>
            <a:r>
              <a:rPr lang="en-US" sz="1800" dirty="0"/>
              <a:t>Improvements to the personal protective equipment used by workers</a:t>
            </a:r>
          </a:p>
          <a:p>
            <a:pPr lvl="1"/>
            <a:r>
              <a:rPr lang="en-US" sz="1800" dirty="0"/>
              <a:t>Changes for previously uncontrolled environmental </a:t>
            </a:r>
            <a:r>
              <a:rPr lang="en-US" sz="1800" dirty="0" smtClean="0"/>
              <a:t>risk</a:t>
            </a:r>
          </a:p>
          <a:p>
            <a:pPr lvl="1"/>
            <a:r>
              <a:rPr lang="en-US" sz="1800" dirty="0" smtClean="0"/>
              <a:t>Training on its own </a:t>
            </a:r>
            <a:r>
              <a:rPr lang="en-US" sz="1800" b="1" u="sng" dirty="0" smtClean="0"/>
              <a:t>will not </a:t>
            </a:r>
            <a:r>
              <a:rPr lang="en-US" sz="1800" dirty="0" smtClean="0"/>
              <a:t>qualify as a hazard control.  Training in conjunction with controlling a hazard can qualify, as long as there is documentation of the hazard prior to the training, along with the controls put in place to eliminate the hazard. </a:t>
            </a:r>
            <a:endParaRPr lang="en-US" sz="1800" dirty="0"/>
          </a:p>
          <a:p>
            <a:pPr marL="0" indent="0">
              <a:buNone/>
            </a:pP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866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die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250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7117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solidFill>
                  <a:schemeClr val="accent1">
                    <a:lumMod val="50000"/>
                  </a:schemeClr>
                </a:solidFill>
                <a:latin typeface="Hello Sunshine Marker" pitchFamily="50" charset="0"/>
              </a:rPr>
              <a:t>President’s Award</a:t>
            </a:r>
            <a:endParaRPr lang="en-US" sz="6600" dirty="0">
              <a:solidFill>
                <a:schemeClr val="accent1">
                  <a:lumMod val="50000"/>
                </a:schemeClr>
              </a:solidFill>
              <a:latin typeface="Hello Sunshine Marker" pitchFamily="50" charset="0"/>
            </a:endParaRPr>
          </a:p>
        </p:txBody>
      </p:sp>
      <p:pic>
        <p:nvPicPr>
          <p:cNvPr id="6" name="Picture 5" descr="gradient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431" y="5634318"/>
            <a:ext cx="12693647" cy="1223682"/>
          </a:xfrm>
          <a:prstGeom prst="rect">
            <a:avLst/>
          </a:prstGeom>
        </p:spPr>
      </p:pic>
      <p:pic>
        <p:nvPicPr>
          <p:cNvPr id="7" name="Picture 6" descr="BadgewNSC vector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296" y="5371537"/>
            <a:ext cx="1802391" cy="1263607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99289" y="2259514"/>
            <a:ext cx="10554511" cy="28891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Presidents Award </a:t>
            </a:r>
            <a:r>
              <a:rPr lang="en-US" dirty="0" smtClean="0"/>
              <a:t>is awarded to five organizations that have submitted for the Hazard Control Recognition Award.  Recipients of this award, chosen by the IISC Board of Directors President, President-Elect, and Past President, will be selected for their outstanding contribution in Hazard Control</a:t>
            </a:r>
            <a:endParaRPr lang="en-US" b="1" dirty="0"/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257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die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250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7117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solidFill>
                  <a:schemeClr val="accent1">
                    <a:lumMod val="50000"/>
                  </a:schemeClr>
                </a:solidFill>
                <a:latin typeface="Hello Sunshine Marker" pitchFamily="50" charset="0"/>
              </a:rPr>
              <a:t>President’s Award</a:t>
            </a:r>
            <a:endParaRPr lang="en-US" sz="6600" dirty="0">
              <a:solidFill>
                <a:schemeClr val="accent1">
                  <a:lumMod val="50000"/>
                </a:schemeClr>
              </a:solidFill>
              <a:latin typeface="Hello Sunshine Marker" pitchFamily="50" charset="0"/>
            </a:endParaRPr>
          </a:p>
        </p:txBody>
      </p:sp>
      <p:pic>
        <p:nvPicPr>
          <p:cNvPr id="6" name="Picture 5" descr="gradient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431" y="5634318"/>
            <a:ext cx="12693647" cy="1223682"/>
          </a:xfrm>
          <a:prstGeom prst="rect">
            <a:avLst/>
          </a:prstGeom>
        </p:spPr>
      </p:pic>
      <p:pic>
        <p:nvPicPr>
          <p:cNvPr id="7" name="Picture 6" descr="BadgewNSC vector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296" y="5371537"/>
            <a:ext cx="1802391" cy="12636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7851" y="1333951"/>
            <a:ext cx="2595049" cy="3916602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977278"/>
            <a:ext cx="10757170" cy="4180278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2016 Award Winners</a:t>
            </a:r>
          </a:p>
          <a:p>
            <a:pPr lvl="1"/>
            <a:r>
              <a:rPr lang="en-US" sz="2800" b="1" dirty="0" smtClean="0">
                <a:solidFill>
                  <a:srgbClr val="FF0000"/>
                </a:solidFill>
              </a:rPr>
              <a:t>John Deere Ottumwa Works--Ottumwa, IA</a:t>
            </a:r>
          </a:p>
          <a:p>
            <a:pPr lvl="1"/>
            <a:r>
              <a:rPr lang="en-US" sz="2800" b="1" dirty="0" err="1" smtClean="0">
                <a:solidFill>
                  <a:srgbClr val="FF0000"/>
                </a:solidFill>
              </a:rPr>
              <a:t>Essentia</a:t>
            </a:r>
            <a:r>
              <a:rPr lang="en-US" sz="2800" b="1" dirty="0" smtClean="0">
                <a:solidFill>
                  <a:srgbClr val="FF0000"/>
                </a:solidFill>
              </a:rPr>
              <a:t> Protein Solutions--Harlan, IA</a:t>
            </a:r>
          </a:p>
          <a:p>
            <a:pPr lvl="1"/>
            <a:r>
              <a:rPr lang="en-US" sz="2800" b="1" dirty="0" smtClean="0">
                <a:solidFill>
                  <a:srgbClr val="FF0000"/>
                </a:solidFill>
              </a:rPr>
              <a:t>Colony Brands Peosta Warehouse--Peosta, IA</a:t>
            </a:r>
          </a:p>
          <a:p>
            <a:pPr lvl="1"/>
            <a:r>
              <a:rPr lang="en-US" sz="2800" b="1" dirty="0" smtClean="0">
                <a:solidFill>
                  <a:srgbClr val="FF0000"/>
                </a:solidFill>
              </a:rPr>
              <a:t>Syngenta Seeds LLC--Jefferson, IA</a:t>
            </a:r>
          </a:p>
          <a:p>
            <a:pPr lvl="1"/>
            <a:r>
              <a:rPr lang="en-US" sz="2800" b="1" dirty="0" smtClean="0">
                <a:solidFill>
                  <a:srgbClr val="FF0000"/>
                </a:solidFill>
              </a:rPr>
              <a:t>Monsanto Clarion Soybean Production--Clarion, IA</a:t>
            </a:r>
          </a:p>
        </p:txBody>
      </p:sp>
    </p:spTree>
    <p:extLst>
      <p:ext uri="{BB962C8B-B14F-4D97-AF65-F5344CB8AC3E}">
        <p14:creationId xmlns:p14="http://schemas.microsoft.com/office/powerpoint/2010/main" val="901339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die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250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50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solidFill>
                  <a:schemeClr val="accent1">
                    <a:lumMod val="50000"/>
                  </a:schemeClr>
                </a:solidFill>
                <a:latin typeface="Hello Sunshine Marker" pitchFamily="50" charset="0"/>
              </a:rPr>
              <a:t>Hazard control Awards submission</a:t>
            </a:r>
            <a:endParaRPr lang="en-US" sz="6600" dirty="0">
              <a:solidFill>
                <a:schemeClr val="accent1">
                  <a:lumMod val="50000"/>
                </a:schemeClr>
              </a:solidFill>
              <a:latin typeface="Hello Sunshine Marker" pitchFamily="50" charset="0"/>
            </a:endParaRPr>
          </a:p>
        </p:txBody>
      </p:sp>
      <p:pic>
        <p:nvPicPr>
          <p:cNvPr id="6" name="Picture 5" descr="gradient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431" y="5634318"/>
            <a:ext cx="12693647" cy="1223682"/>
          </a:xfrm>
          <a:prstGeom prst="rect">
            <a:avLst/>
          </a:prstGeom>
        </p:spPr>
      </p:pic>
      <p:pic>
        <p:nvPicPr>
          <p:cNvPr id="7" name="Picture 6" descr="BadgewNSC vector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296" y="5371537"/>
            <a:ext cx="1802391" cy="1263607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981200" y="1750585"/>
            <a:ext cx="8229600" cy="4107035"/>
          </a:xfrm>
        </p:spPr>
        <p:txBody>
          <a:bodyPr>
            <a:noAutofit/>
          </a:bodyPr>
          <a:lstStyle/>
          <a:p>
            <a:r>
              <a:rPr lang="en-US" sz="2000" dirty="0" smtClean="0"/>
              <a:t>Each member organization may submit between one and five hazard control projects.</a:t>
            </a:r>
          </a:p>
          <a:p>
            <a:pPr lvl="1"/>
            <a:r>
              <a:rPr lang="en-US" sz="2000" dirty="0" smtClean="0"/>
              <a:t>Organizations meeting the minimum requirement will earn a hazard control award.</a:t>
            </a:r>
          </a:p>
          <a:p>
            <a:r>
              <a:rPr lang="en-US" sz="2000" dirty="0" smtClean="0"/>
              <a:t>Each hazard control is to be submitted on a </a:t>
            </a:r>
            <a:r>
              <a:rPr lang="en-US" sz="2000" b="1" u="sng" dirty="0" smtClean="0"/>
              <a:t>Plain White Single PowerPoint Slide </a:t>
            </a:r>
            <a:r>
              <a:rPr lang="en-US" sz="2000" dirty="0" smtClean="0"/>
              <a:t>(</a:t>
            </a:r>
            <a:r>
              <a:rPr lang="en-US" sz="2000" dirty="0" err="1" smtClean="0"/>
              <a:t>Intructions</a:t>
            </a:r>
            <a:r>
              <a:rPr lang="en-US" sz="2000" dirty="0" smtClean="0"/>
              <a:t> and examples starting on slide 11)</a:t>
            </a:r>
          </a:p>
          <a:p>
            <a:r>
              <a:rPr lang="en-US" sz="2000" dirty="0" smtClean="0"/>
              <a:t>Applications to be submitted to </a:t>
            </a:r>
            <a:r>
              <a:rPr lang="en-US" sz="2000" dirty="0" smtClean="0">
                <a:hlinkClick r:id="rId5"/>
              </a:rPr>
              <a:t>dan@iisc.org </a:t>
            </a:r>
            <a:r>
              <a:rPr lang="en-US" sz="2000" dirty="0" smtClean="0"/>
              <a:t>between August 1, 2018 through </a:t>
            </a:r>
            <a:r>
              <a:rPr lang="en-US" sz="2000" b="1" dirty="0" smtClean="0">
                <a:solidFill>
                  <a:srgbClr val="FF0000"/>
                </a:solidFill>
              </a:rPr>
              <a:t>February 8, 2019 </a:t>
            </a:r>
          </a:p>
          <a:p>
            <a:r>
              <a:rPr lang="en-US" sz="2000" dirty="0" smtClean="0"/>
              <a:t>Late submissions will not be accepted for the 2018 Awards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66042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3107</TotalTime>
  <Words>939</Words>
  <Application>Microsoft Macintosh PowerPoint</Application>
  <PresentationFormat>Custom</PresentationFormat>
  <Paragraphs>113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IISC Safety Awards Program </vt:lpstr>
      <vt:lpstr>Community Enrichment Award</vt:lpstr>
      <vt:lpstr>Community Enrichment Award</vt:lpstr>
      <vt:lpstr>Community Enrichment Award submissions</vt:lpstr>
      <vt:lpstr>Hazard Control Recognition Award</vt:lpstr>
      <vt:lpstr>President’s Award</vt:lpstr>
      <vt:lpstr>President’s Award</vt:lpstr>
      <vt:lpstr>Hazard control Awards submission</vt:lpstr>
      <vt:lpstr>IISC Award Slide Guidelines</vt:lpstr>
      <vt:lpstr>IISC Award Slide Guidelines</vt:lpstr>
      <vt:lpstr>Presidents Awards Submission</vt:lpstr>
      <vt:lpstr>Explanation of Project</vt:lpstr>
      <vt:lpstr>Brief explanation of hazard</vt:lpstr>
      <vt:lpstr>On the rare occasions we need to access the roof at Robert’s Soap &amp; Safety, we wanted to ensure the ladder would not be blown down by the wind.</vt:lpstr>
      <vt:lpstr>Hazardous Material Spill Response Teams</vt:lpstr>
      <vt:lpstr>Thank you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Culbertson</dc:creator>
  <cp:lastModifiedBy>Me</cp:lastModifiedBy>
  <cp:revision>21</cp:revision>
  <cp:lastPrinted>2017-12-01T16:18:57Z</cp:lastPrinted>
  <dcterms:created xsi:type="dcterms:W3CDTF">2017-11-28T17:13:10Z</dcterms:created>
  <dcterms:modified xsi:type="dcterms:W3CDTF">2018-10-02T17:24:25Z</dcterms:modified>
</cp:coreProperties>
</file>