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4" r:id="rId13"/>
    <p:sldId id="328" r:id="rId14"/>
    <p:sldId id="329" r:id="rId15"/>
    <p:sldId id="327" r:id="rId16"/>
    <p:sldId id="330" r:id="rId17"/>
    <p:sldId id="26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544" autoAdjust="0"/>
  </p:normalViewPr>
  <p:slideViewPr>
    <p:cSldViewPr snapToGrid="0">
      <p:cViewPr varScale="1">
        <p:scale>
          <a:sx n="102" d="100"/>
          <a:sy n="102" d="100"/>
        </p:scale>
        <p:origin x="147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185CF3-EC97-49A9-A76A-954C20831911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AFC46B-98B8-40D6-B9DD-2D1D41D0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8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E9A071-915B-4486-A1BF-CA9614D71B14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EDB4DD-E915-4492-B761-CD434A490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1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8C62C-C1F0-479E-8C45-E2601A2673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47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B4DD-E915-4492-B761-CD434A4902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59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EDB4DD-E915-4492-B761-CD434A4902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7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Name</a:t>
            </a:r>
            <a:r>
              <a:rPr lang="en-US" baseline="0" dirty="0"/>
              <a:t> as it should appear on plaque &amp; in program:</a:t>
            </a:r>
          </a:p>
          <a:p>
            <a:r>
              <a:rPr lang="en-US" dirty="0"/>
              <a:t>Contact for this application:</a:t>
            </a:r>
          </a:p>
          <a:p>
            <a:r>
              <a:rPr lang="en-US" dirty="0"/>
              <a:t>Contact</a:t>
            </a:r>
            <a:r>
              <a:rPr lang="en-US" baseline="0" dirty="0"/>
              <a:t> phone:</a:t>
            </a:r>
          </a:p>
          <a:p>
            <a:r>
              <a:rPr lang="en-US" baseline="0" dirty="0"/>
              <a:t>Contact e-mail:</a:t>
            </a:r>
          </a:p>
          <a:p>
            <a:r>
              <a:rPr lang="en-US" baseline="0" dirty="0"/>
              <a:t>Mailing address: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634-D829-8341-8537-5EA4E37F07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05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Name</a:t>
            </a:r>
            <a:r>
              <a:rPr lang="en-US" baseline="0" dirty="0"/>
              <a:t> as it should appear on plaque &amp; in program:</a:t>
            </a:r>
          </a:p>
          <a:p>
            <a:r>
              <a:rPr lang="en-US" dirty="0"/>
              <a:t>Contact for this application:</a:t>
            </a:r>
          </a:p>
          <a:p>
            <a:r>
              <a:rPr lang="en-US" dirty="0"/>
              <a:t>Contact</a:t>
            </a:r>
            <a:r>
              <a:rPr lang="en-US" baseline="0" dirty="0"/>
              <a:t> phone:</a:t>
            </a:r>
          </a:p>
          <a:p>
            <a:r>
              <a:rPr lang="en-US" baseline="0" dirty="0"/>
              <a:t>Contact e-mail:</a:t>
            </a:r>
          </a:p>
          <a:p>
            <a:r>
              <a:rPr lang="en-US" baseline="0" dirty="0"/>
              <a:t>Mailing address: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A634-D829-8341-8537-5EA4E37F07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Name: Robert’s Soap &amp; Safety </a:t>
            </a:r>
          </a:p>
          <a:p>
            <a:r>
              <a:rPr lang="en-US" dirty="0"/>
              <a:t>Contact: Robert Vaughan, CEO</a:t>
            </a:r>
          </a:p>
          <a:p>
            <a:r>
              <a:rPr lang="en-US" dirty="0"/>
              <a:t>Contact phone: 123-555-5555</a:t>
            </a:r>
          </a:p>
          <a:p>
            <a:r>
              <a:rPr lang="en-US" dirty="0"/>
              <a:t>Contact e-mail:</a:t>
            </a:r>
            <a:r>
              <a:rPr lang="en-US" baseline="0" dirty="0"/>
              <a:t> </a:t>
            </a:r>
            <a:r>
              <a:rPr lang="en-US" baseline="0" dirty="0" err="1"/>
              <a:t>robssoap@gggmail.commm</a:t>
            </a:r>
            <a:endParaRPr lang="en-US" dirty="0"/>
          </a:p>
          <a:p>
            <a:r>
              <a:rPr lang="en-US" dirty="0"/>
              <a:t>Mailing address: 1234 Main Street, somewhere, IA 55555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0C4F2-0C8C-4190-8F89-DA1A122D5E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1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Organization Name: Robert’s Soap &amp; Safety </a:t>
            </a:r>
          </a:p>
          <a:p>
            <a:r>
              <a:rPr lang="en-US" dirty="0"/>
              <a:t>Contact: Robert Vaughan, CEO</a:t>
            </a:r>
          </a:p>
          <a:p>
            <a:r>
              <a:rPr lang="en-US" dirty="0"/>
              <a:t>Contact phone: 123-555-5555</a:t>
            </a:r>
          </a:p>
          <a:p>
            <a:r>
              <a:rPr lang="en-US" dirty="0"/>
              <a:t>Contact e-mail:</a:t>
            </a:r>
            <a:r>
              <a:rPr lang="en-US" baseline="0" dirty="0"/>
              <a:t> </a:t>
            </a:r>
            <a:r>
              <a:rPr lang="en-US" baseline="0" dirty="0" err="1"/>
              <a:t>robssoap@gggmail.commm</a:t>
            </a:r>
            <a:endParaRPr lang="en-US" dirty="0"/>
          </a:p>
          <a:p>
            <a:r>
              <a:rPr lang="en-US" dirty="0"/>
              <a:t>Mailing address: 1234 Main Street, somewhere, IA 55555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BBA53-0692-5940-A6AB-C69026D528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3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3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3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2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5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55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2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3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3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4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8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CDD2-47FB-4D26-BC14-F6DE089307CC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3C0E2-3442-41CC-AA8C-D6ED27862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2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ather@iisc.org" TargetMode="Externa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ather@iisc.org" TargetMode="Externa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heather@iisc.org" TargetMode="Externa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ogan@iisc.org" TargetMode="Externa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71141"/>
            <a:ext cx="12192000" cy="1018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vetica Neue Black Condensed"/>
                <a:cs typeface="Helvetica Neue Black Condensed"/>
              </a:rPr>
              <a:t>Iowa-Illinois Safety Council </a:t>
            </a:r>
          </a:p>
        </p:txBody>
      </p:sp>
      <p:pic>
        <p:nvPicPr>
          <p:cNvPr id="10" name="Picture 9" descr="BadgewNSC vector white words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83" y="966609"/>
            <a:ext cx="3734440" cy="26181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0567" y="3828256"/>
            <a:ext cx="7917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Hello Sunshine" pitchFamily="50" charset="0"/>
              </a:rPr>
              <a:t>Safety Awards</a:t>
            </a:r>
            <a:endParaRPr lang="en-US" sz="4800" dirty="0">
              <a:solidFill>
                <a:schemeClr val="bg1"/>
              </a:solidFill>
              <a:latin typeface="Hello Sunshine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7711" y="5924008"/>
            <a:ext cx="8424153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</a:rPr>
              <a:t>Submissions for 2019 accepted </a:t>
            </a:r>
          </a:p>
          <a:p>
            <a:pPr lvl="0" algn="ctr" defTabSz="457200">
              <a:spcBef>
                <a:spcPct val="20000"/>
              </a:spcBef>
            </a:pPr>
            <a:r>
              <a:rPr lang="en-US" sz="2200" b="1" dirty="0">
                <a:solidFill>
                  <a:srgbClr val="FF0000"/>
                </a:solidFill>
              </a:rPr>
              <a:t>August 1, 2019 through February 14, 2020</a:t>
            </a:r>
          </a:p>
        </p:txBody>
      </p:sp>
    </p:spTree>
    <p:extLst>
      <p:ext uri="{BB962C8B-B14F-4D97-AF65-F5344CB8AC3E}">
        <p14:creationId xmlns:p14="http://schemas.microsoft.com/office/powerpoint/2010/main" val="123342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76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IISC 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ward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S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lide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G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uidelines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383799" y="2178628"/>
            <a:ext cx="10770140" cy="3726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Plain White PowerPoint slide per hazard control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Any layout you choose. You may: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 pictures (before &amp; after) if applicable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BRIEF descriptions of the hazard and benefit from control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SHOW HOW UNIQUE YOUR PROJECT IS!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Include organization contact information in notes section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(see next slide for template information)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Send to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heather@iisc.org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before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end of the day, February 14, 2020.</a:t>
            </a:r>
          </a:p>
        </p:txBody>
      </p:sp>
    </p:spTree>
    <p:extLst>
      <p:ext uri="{BB962C8B-B14F-4D97-AF65-F5344CB8AC3E}">
        <p14:creationId xmlns:p14="http://schemas.microsoft.com/office/powerpoint/2010/main" val="1661248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92" y="909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IISC 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ward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S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lide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G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uidelines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70547" y="2510299"/>
            <a:ext cx="10654234" cy="372692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1" dirty="0"/>
              <a:t>Include organization contact information in “NOTES” section of your PowerPoint.</a:t>
            </a:r>
            <a:br>
              <a:rPr lang="en-US" sz="2000" b="1" dirty="0"/>
            </a:br>
            <a:endParaRPr lang="en-US" sz="2000" b="1" dirty="0"/>
          </a:p>
          <a:p>
            <a:pPr lvl="1">
              <a:buFontTx/>
              <a:buChar char="-"/>
            </a:pPr>
            <a:r>
              <a:rPr lang="en-US" sz="2000" b="1" u="sng" dirty="0"/>
              <a:t>Organization Name </a:t>
            </a:r>
            <a:r>
              <a:rPr lang="en-US" sz="2000" b="1" dirty="0"/>
              <a:t>as it </a:t>
            </a:r>
            <a:r>
              <a:rPr lang="en-US" sz="2000" b="1" u="sng" dirty="0"/>
              <a:t>WILL</a:t>
            </a:r>
            <a:r>
              <a:rPr lang="en-US" sz="2000" b="1" dirty="0"/>
              <a:t> appear on your company plaque &amp; in the </a:t>
            </a:r>
          </a:p>
          <a:p>
            <a:pPr lvl="1">
              <a:buFontTx/>
              <a:buChar char="-"/>
            </a:pPr>
            <a:r>
              <a:rPr lang="en-US" sz="2000" b="1" dirty="0"/>
              <a:t>Professional Development Conference &amp; Expo program:</a:t>
            </a:r>
          </a:p>
          <a:p>
            <a:pPr lvl="1">
              <a:buFontTx/>
              <a:buChar char="-"/>
            </a:pPr>
            <a:r>
              <a:rPr lang="en-US" sz="2000" b="1" dirty="0"/>
              <a:t>Contact person for this application:</a:t>
            </a:r>
          </a:p>
          <a:p>
            <a:pPr lvl="1">
              <a:buFontTx/>
              <a:buChar char="-"/>
            </a:pPr>
            <a:r>
              <a:rPr lang="en-US" sz="2000" b="1" dirty="0"/>
              <a:t>Contact phone:</a:t>
            </a:r>
          </a:p>
          <a:p>
            <a:pPr lvl="1">
              <a:buFontTx/>
              <a:buChar char="-"/>
            </a:pPr>
            <a:r>
              <a:rPr lang="en-US" sz="2000" b="1" dirty="0"/>
              <a:t>Contact e-mail:</a:t>
            </a:r>
          </a:p>
          <a:p>
            <a:pPr lvl="1">
              <a:buFontTx/>
              <a:buChar char="-"/>
            </a:pPr>
            <a:r>
              <a:rPr lang="en-US" sz="2000" b="1" dirty="0"/>
              <a:t>Mailing and Shipping address or addresses:</a:t>
            </a:r>
          </a:p>
        </p:txBody>
      </p:sp>
    </p:spTree>
    <p:extLst>
      <p:ext uri="{BB962C8B-B14F-4D97-AF65-F5344CB8AC3E}">
        <p14:creationId xmlns:p14="http://schemas.microsoft.com/office/powerpoint/2010/main" val="227563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3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P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resident’s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wards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S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ubmission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8723" y="2842341"/>
            <a:ext cx="11352963" cy="2451371"/>
          </a:xfrm>
        </p:spPr>
        <p:txBody>
          <a:bodyPr>
            <a:noAutofit/>
          </a:bodyPr>
          <a:lstStyle/>
          <a:p>
            <a:r>
              <a:rPr lang="en-US" dirty="0"/>
              <a:t>Five (5) organizations judged to have outstanding controls will earn the “President’s Award”, in addition to the Hazard Control Recognition Award.</a:t>
            </a:r>
          </a:p>
          <a:p>
            <a:pPr lvl="1"/>
            <a:r>
              <a:rPr lang="en-US" dirty="0"/>
              <a:t>All accepted Hazard Control Award Submissions will be considered for the </a:t>
            </a:r>
            <a:br>
              <a:rPr lang="en-US" dirty="0"/>
            </a:br>
            <a:r>
              <a:rPr lang="en-US" dirty="0"/>
              <a:t>Presidents Award</a:t>
            </a:r>
          </a:p>
          <a:p>
            <a:pPr lvl="1"/>
            <a:r>
              <a:rPr lang="en-US" dirty="0"/>
              <a:t>Award winners will be notified by April 2020</a:t>
            </a:r>
          </a:p>
        </p:txBody>
      </p:sp>
    </p:spTree>
    <p:extLst>
      <p:ext uri="{BB962C8B-B14F-4D97-AF65-F5344CB8AC3E}">
        <p14:creationId xmlns:p14="http://schemas.microsoft.com/office/powerpoint/2010/main" val="59598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Explanation of Project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Before picture can be inserted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After picture can be inserted here</a:t>
            </a:r>
          </a:p>
        </p:txBody>
      </p:sp>
    </p:spTree>
    <p:extLst>
      <p:ext uri="{BB962C8B-B14F-4D97-AF65-F5344CB8AC3E}">
        <p14:creationId xmlns:p14="http://schemas.microsoft.com/office/powerpoint/2010/main" val="368086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273050"/>
            <a:ext cx="3008313" cy="206432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Brief explanation of hazard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050" y="273051"/>
            <a:ext cx="5111750" cy="33894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After Photo of the project may be inserted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1" y="2337379"/>
            <a:ext cx="3008313" cy="37887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Photo of hazard may be inserted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7568" y="4214646"/>
            <a:ext cx="4913232" cy="17543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Brief explanation of how the hazard was controlled.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00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On the rare occasions we need to access the roof at Robert’s Soap &amp; Safety, we wanted to ensure the ladder would not be blown down by the wind.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91" y="1994002"/>
            <a:ext cx="4633259" cy="47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94001"/>
            <a:ext cx="3962400" cy="469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17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92888" y="562932"/>
            <a:ext cx="7365304" cy="5108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Hazardous Material Spill Response Teams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831093" y="1449604"/>
            <a:ext cx="2150175" cy="3658521"/>
          </a:xfrm>
        </p:spPr>
        <p:txBody>
          <a:bodyPr>
            <a:normAutofit/>
          </a:bodyPr>
          <a:lstStyle/>
          <a:p>
            <a:r>
              <a:rPr lang="en-US" sz="1800" dirty="0"/>
              <a:t>Before:</a:t>
            </a:r>
          </a:p>
          <a:p>
            <a:r>
              <a:rPr lang="en-US" sz="1800" dirty="0"/>
              <a:t>For the past several years, Robert’s Soap &amp; Safety had one full Hazardous Material Spill Response Team, but they were all on first shift.  We have been expanding our Second and Third shift operations.</a:t>
            </a:r>
          </a:p>
          <a:p>
            <a:endParaRPr lang="en-US" dirty="0"/>
          </a:p>
        </p:txBody>
      </p:sp>
      <p:pic>
        <p:nvPicPr>
          <p:cNvPr id="10" name="Picture Placeholder 9" descr="IMG_4405.JPG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4130818" y="1706110"/>
            <a:ext cx="4040066" cy="3030047"/>
          </a:xfrm>
        </p:spPr>
      </p:pic>
      <p:sp>
        <p:nvSpPr>
          <p:cNvPr id="11" name="TextBox 10"/>
          <p:cNvSpPr txBox="1"/>
          <p:nvPr/>
        </p:nvSpPr>
        <p:spPr>
          <a:xfrm>
            <a:off x="8081313" y="1298460"/>
            <a:ext cx="22225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After:</a:t>
            </a:r>
          </a:p>
          <a:p>
            <a:r>
              <a:rPr lang="en-US" dirty="0"/>
              <a:t>Recently, we were able to train enough employees to have full </a:t>
            </a:r>
            <a:r>
              <a:rPr lang="en-US" dirty="0" err="1"/>
              <a:t>HazMat</a:t>
            </a:r>
            <a:r>
              <a:rPr lang="en-US" dirty="0"/>
              <a:t> response on all three shifts, and several back-ups.  </a:t>
            </a:r>
          </a:p>
          <a:p>
            <a:endParaRPr lang="en-US" dirty="0"/>
          </a:p>
          <a:p>
            <a:r>
              <a:rPr lang="en-US" dirty="0"/>
              <a:t>We are now equipped to handle a spill within the facility during all shifts.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36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368" y="89236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19900" dirty="0">
                <a:solidFill>
                  <a:schemeClr val="accent1">
                    <a:lumMod val="50000"/>
                  </a:schemeClr>
                </a:solidFill>
                <a:latin typeface="Hello Sunshine" pitchFamily="2" charset="0"/>
              </a:rPr>
              <a:t>Thank you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679352"/>
            <a:ext cx="1020593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ct val="20000"/>
              </a:spcBef>
            </a:pPr>
            <a:r>
              <a:rPr lang="en-US" sz="2500" dirty="0">
                <a:solidFill>
                  <a:prstClr val="black"/>
                </a:solidFill>
              </a:rPr>
              <a:t>Contact Heather Hartung with questions</a:t>
            </a:r>
          </a:p>
          <a:p>
            <a:pPr lvl="0" algn="ctr" defTabSz="457200">
              <a:spcBef>
                <a:spcPct val="20000"/>
              </a:spcBef>
            </a:pPr>
            <a:r>
              <a:rPr lang="en-US" sz="2500" dirty="0">
                <a:solidFill>
                  <a:prstClr val="black"/>
                </a:solidFill>
              </a:rPr>
              <a:t>515-276-4724 ext. 230 or </a:t>
            </a:r>
            <a:r>
              <a:rPr lang="en-US" sz="2500" dirty="0" err="1">
                <a:solidFill>
                  <a:prstClr val="black"/>
                </a:solidFill>
                <a:hlinkClick r:id="rId5"/>
              </a:rPr>
              <a:t>heather@iisc.org</a:t>
            </a:r>
            <a:endParaRPr lang="en-US" sz="25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12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92" y="10878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IISC S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afety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wards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P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rogram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149" y="2538907"/>
            <a:ext cx="5791702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5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592" y="561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C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ommunity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E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nrichment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ward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23239" y="1732956"/>
            <a:ext cx="10252953" cy="3901362"/>
          </a:xfrm>
        </p:spPr>
        <p:txBody>
          <a:bodyPr>
            <a:normAutofit/>
          </a:bodyPr>
          <a:lstStyle/>
          <a:p>
            <a:r>
              <a:rPr lang="en-US" sz="2400" dirty="0"/>
              <a:t>Recognizes</a:t>
            </a:r>
            <a:r>
              <a:rPr lang="en-US" sz="2400" b="1" u="sng" dirty="0"/>
              <a:t> 1 </a:t>
            </a:r>
            <a:r>
              <a:rPr lang="en-US" sz="2400" dirty="0"/>
              <a:t>member organization that has contributed significantly to their local community </a:t>
            </a:r>
            <a:r>
              <a:rPr lang="en-US" sz="2400" b="1" dirty="0"/>
              <a:t>in areas of safety, health or environmental efforts</a:t>
            </a:r>
            <a:r>
              <a:rPr lang="en-US" sz="2400" dirty="0"/>
              <a:t>.  </a:t>
            </a:r>
          </a:p>
          <a:p>
            <a:pPr lvl="1"/>
            <a:r>
              <a:rPr lang="en-US" dirty="0"/>
              <a:t>financial contributions, </a:t>
            </a:r>
            <a:r>
              <a:rPr lang="en-US" b="1" dirty="0"/>
              <a:t>in the areas of safety, health or environmental efforts</a:t>
            </a:r>
          </a:p>
          <a:p>
            <a:pPr lvl="1"/>
            <a:r>
              <a:rPr lang="en-US" dirty="0"/>
              <a:t>manpower, </a:t>
            </a:r>
            <a:r>
              <a:rPr lang="en-US" b="1" dirty="0"/>
              <a:t>in the areas of safety, health or environmental efforts </a:t>
            </a:r>
          </a:p>
          <a:p>
            <a:pPr lvl="1"/>
            <a:r>
              <a:rPr lang="en-US" dirty="0"/>
              <a:t>material resources, </a:t>
            </a:r>
            <a:r>
              <a:rPr lang="en-US" b="1" dirty="0"/>
              <a:t>in the areas of safety, health or environmental efforts</a:t>
            </a:r>
          </a:p>
          <a:p>
            <a:pPr lvl="1"/>
            <a:r>
              <a:rPr lang="en-US" dirty="0"/>
              <a:t>or other services, </a:t>
            </a:r>
            <a:r>
              <a:rPr lang="en-US" b="1" dirty="0"/>
              <a:t>in the areas of safety, health or environmental areas  </a:t>
            </a:r>
          </a:p>
          <a:p>
            <a:r>
              <a:rPr lang="en-US" sz="2400" b="1" dirty="0"/>
              <a:t>To apply for the Community Enrichment Award</a:t>
            </a:r>
            <a:r>
              <a:rPr lang="en-US" sz="2400" dirty="0"/>
              <a:t> submit a presentation or report (word, </a:t>
            </a:r>
            <a:r>
              <a:rPr lang="en-US" sz="2400" dirty="0" err="1"/>
              <a:t>pdf</a:t>
            </a:r>
            <a:r>
              <a:rPr lang="en-US" sz="2400" dirty="0"/>
              <a:t>, etc.) on how your company has made a difference in your local community, based on above criteria. </a:t>
            </a:r>
          </a:p>
        </p:txBody>
      </p:sp>
    </p:spTree>
    <p:extLst>
      <p:ext uri="{BB962C8B-B14F-4D97-AF65-F5344CB8AC3E}">
        <p14:creationId xmlns:p14="http://schemas.microsoft.com/office/powerpoint/2010/main" val="172817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EA2EC52-4DD0-BC40-A2B2-201399663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72" y="2057764"/>
            <a:ext cx="6279452" cy="4188395"/>
          </a:xfrm>
          <a:prstGeom prst="rect">
            <a:avLst/>
          </a:prstGeom>
        </p:spPr>
      </p:pic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60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C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ommunity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E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nrichment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ward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9"/>
          <p:cNvSpPr txBox="1">
            <a:spLocks/>
          </p:cNvSpPr>
          <p:nvPr/>
        </p:nvSpPr>
        <p:spPr>
          <a:xfrm>
            <a:off x="8193655" y="1977817"/>
            <a:ext cx="3032063" cy="2895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 Community Enrichment Award winner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JBS USA, Marshalltown, IA.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07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64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C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ommunity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E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nrichment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ward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s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ubmissions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351880" y="1839492"/>
            <a:ext cx="6677416" cy="4180278"/>
          </a:xfrm>
        </p:spPr>
        <p:txBody>
          <a:bodyPr>
            <a:noAutofit/>
          </a:bodyPr>
          <a:lstStyle/>
          <a:p>
            <a:r>
              <a:rPr lang="en-US" sz="2000" b="1" dirty="0"/>
              <a:t>Send your supporting materials to:</a:t>
            </a:r>
          </a:p>
          <a:p>
            <a:pPr marL="0" indent="0">
              <a:buNone/>
            </a:pPr>
            <a:r>
              <a:rPr lang="en-US" sz="2000" dirty="0"/>
              <a:t>	Community Enrichment Award </a:t>
            </a:r>
          </a:p>
          <a:p>
            <a:pPr marL="0" indent="0">
              <a:buNone/>
            </a:pPr>
            <a:r>
              <a:rPr lang="en-US" sz="2000" dirty="0"/>
              <a:t>	Attention: Heather Hartung</a:t>
            </a:r>
          </a:p>
          <a:p>
            <a:pPr marL="0" indent="0">
              <a:buNone/>
            </a:pPr>
            <a:r>
              <a:rPr lang="en-US" sz="2000" dirty="0"/>
              <a:t>	Iowa-Illinois Safety Council</a:t>
            </a:r>
          </a:p>
          <a:p>
            <a:pPr marL="457200" lvl="1" indent="0">
              <a:buNone/>
            </a:pPr>
            <a:r>
              <a:rPr lang="en-US" sz="2000" dirty="0"/>
              <a:t>	1501 42</a:t>
            </a:r>
            <a:r>
              <a:rPr lang="en-US" sz="2000" baseline="30000" dirty="0"/>
              <a:t>nd</a:t>
            </a:r>
            <a:r>
              <a:rPr lang="en-US" sz="2000" dirty="0"/>
              <a:t> Street Suite 100  </a:t>
            </a:r>
          </a:p>
          <a:p>
            <a:pPr marL="457200" lvl="1" indent="0">
              <a:buNone/>
            </a:pPr>
            <a:r>
              <a:rPr lang="en-US" sz="2000" dirty="0"/>
              <a:t>	West Des Moines,  IA 50266</a:t>
            </a:r>
          </a:p>
          <a:p>
            <a:pPr marL="457200" lvl="1" indent="0">
              <a:buNone/>
            </a:pPr>
            <a:r>
              <a:rPr lang="en-US" sz="2000" dirty="0"/>
              <a:t>Or email your information to: </a:t>
            </a:r>
            <a:r>
              <a:rPr lang="en-US" sz="2000" dirty="0" err="1">
                <a:hlinkClick r:id="rId5"/>
              </a:rPr>
              <a:t>heather@iisc.org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	</a:t>
            </a:r>
            <a:r>
              <a:rPr lang="en-US" sz="2000" b="1" dirty="0"/>
              <a:t>BE SURE TO INCLUDE:</a:t>
            </a:r>
          </a:p>
          <a:p>
            <a:pPr marL="0" indent="0">
              <a:buNone/>
            </a:pPr>
            <a:r>
              <a:rPr lang="en-US" sz="2000" dirty="0"/>
              <a:t>	Organization name, contact, &amp; contact information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	BEFORE the end of the day, February 14, 2020</a:t>
            </a:r>
          </a:p>
        </p:txBody>
      </p:sp>
    </p:spTree>
    <p:extLst>
      <p:ext uri="{BB962C8B-B14F-4D97-AF65-F5344CB8AC3E}">
        <p14:creationId xmlns:p14="http://schemas.microsoft.com/office/powerpoint/2010/main" val="162705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28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H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azard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C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ontrol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R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ecognition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ward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35690" y="1883862"/>
            <a:ext cx="10165404" cy="4362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The Hazard Control Recognition Award is based on implemented </a:t>
            </a:r>
            <a:r>
              <a:rPr lang="en-US" sz="2000" dirty="0">
                <a:solidFill>
                  <a:srgbClr val="FF0000"/>
                </a:solidFill>
              </a:rPr>
              <a:t>hazard controls </a:t>
            </a:r>
            <a:r>
              <a:rPr lang="en-US" sz="2000" dirty="0"/>
              <a:t>within IISC Member Organizations.</a:t>
            </a:r>
          </a:p>
          <a:p>
            <a:pPr lvl="0"/>
            <a:r>
              <a:rPr lang="en-US" sz="2000" dirty="0"/>
              <a:t>A </a:t>
            </a:r>
            <a:r>
              <a:rPr lang="en-US" sz="2000" dirty="0">
                <a:solidFill>
                  <a:srgbClr val="FF0000"/>
                </a:solidFill>
              </a:rPr>
              <a:t>Hazard Control </a:t>
            </a:r>
            <a:r>
              <a:rPr lang="en-US" sz="2000" dirty="0"/>
              <a:t>is </a:t>
            </a:r>
            <a:r>
              <a:rPr lang="en-US" sz="2000" b="1" dirty="0"/>
              <a:t>a specific, identifiable change implemented to reduce or eliminate an individual’s exposure to a hazard in the workplace. </a:t>
            </a:r>
          </a:p>
          <a:p>
            <a:pPr lvl="1"/>
            <a:r>
              <a:rPr lang="en-US" sz="1800" dirty="0"/>
              <a:t>Engineering control, redesign, guarding </a:t>
            </a:r>
          </a:p>
          <a:p>
            <a:pPr lvl="1"/>
            <a:r>
              <a:rPr lang="en-US" sz="1800" dirty="0"/>
              <a:t>Work practice changes that eliminate or reduce the risk to a hazard</a:t>
            </a:r>
          </a:p>
          <a:p>
            <a:pPr lvl="1"/>
            <a:r>
              <a:rPr lang="en-US" sz="1800" dirty="0"/>
              <a:t>Improvements to the personal protective equipment used by workers</a:t>
            </a:r>
          </a:p>
          <a:p>
            <a:pPr lvl="1"/>
            <a:r>
              <a:rPr lang="en-US" sz="1800" dirty="0"/>
              <a:t>Changes for previously uncontrolled environmental risk</a:t>
            </a:r>
          </a:p>
          <a:p>
            <a:pPr lvl="1"/>
            <a:r>
              <a:rPr lang="en-US" sz="1800" dirty="0"/>
              <a:t>Training on its own </a:t>
            </a:r>
            <a:r>
              <a:rPr lang="en-US" sz="1800" b="1" u="sng" dirty="0"/>
              <a:t>will not </a:t>
            </a:r>
            <a:r>
              <a:rPr lang="en-US" sz="1800" dirty="0"/>
              <a:t>qualify as a hazard control.  Training in conjunction with controlling a hazard can qualify, as long as there is documentation of the hazard prior to the training, along with the controls put in place to eliminate the hazard. 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6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11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P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resident’s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ward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99289" y="2259514"/>
            <a:ext cx="10554511" cy="2889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Presidents Award </a:t>
            </a:r>
            <a:r>
              <a:rPr lang="en-US" dirty="0"/>
              <a:t>is awarded to five organizations that have submitted for the Hazard Control Recognition Award.  Recipients of this award, chosen by the IISC Board of Directors President, President-Elect, and Past President, will be selected for their outstanding contribution in Hazard Control</a:t>
            </a:r>
            <a:endParaRPr lang="en-US" b="1" dirty="0"/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5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727" y="380112"/>
            <a:ext cx="3986219" cy="6016238"/>
          </a:xfrm>
          <a:prstGeom prst="rect">
            <a:avLst/>
          </a:prstGeom>
        </p:spPr>
      </p:pic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11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P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resident’s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ward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11877" y="1977278"/>
            <a:ext cx="7980123" cy="41802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2018 Award Winners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D.C. Taylor Co. – Cedar Rapids, IA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ATEK Metal Technologies – New Hampton, IA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Stellar Industries– Garner, IA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John Deere Dubuque Works – Dubuque, IA</a:t>
            </a:r>
          </a:p>
          <a:p>
            <a:pPr lvl="1"/>
            <a:r>
              <a:rPr lang="en-US" sz="2800" b="1" dirty="0">
                <a:solidFill>
                  <a:srgbClr val="FF0000"/>
                </a:solidFill>
              </a:rPr>
              <a:t>Hawkeye Ready Mix – Cedar Rapids, IA</a:t>
            </a:r>
          </a:p>
        </p:txBody>
      </p:sp>
    </p:spTree>
    <p:extLst>
      <p:ext uri="{BB962C8B-B14F-4D97-AF65-F5344CB8AC3E}">
        <p14:creationId xmlns:p14="http://schemas.microsoft.com/office/powerpoint/2010/main" val="90133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2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322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H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azard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c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ontrol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A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wards</a:t>
            </a: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 s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Hello Sunshine Marker" pitchFamily="50" charset="0"/>
              </a:rPr>
              <a:t>ubmission</a:t>
            </a:r>
          </a:p>
        </p:txBody>
      </p:sp>
      <p:pic>
        <p:nvPicPr>
          <p:cNvPr id="6" name="Picture 5" descr="gradient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1" y="5634318"/>
            <a:ext cx="12693647" cy="1223682"/>
          </a:xfrm>
          <a:prstGeom prst="rect">
            <a:avLst/>
          </a:prstGeom>
        </p:spPr>
      </p:pic>
      <p:pic>
        <p:nvPicPr>
          <p:cNvPr id="7" name="Picture 6" descr="BadgewNSC vecto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296" y="5371537"/>
            <a:ext cx="1802391" cy="1263607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81200" y="2088787"/>
            <a:ext cx="8229600" cy="4107035"/>
          </a:xfrm>
        </p:spPr>
        <p:txBody>
          <a:bodyPr>
            <a:noAutofit/>
          </a:bodyPr>
          <a:lstStyle/>
          <a:p>
            <a:r>
              <a:rPr lang="en-US" sz="2000" dirty="0"/>
              <a:t>Each member organization may submit between one and five hazard control projects.</a:t>
            </a:r>
          </a:p>
          <a:p>
            <a:pPr lvl="1"/>
            <a:r>
              <a:rPr lang="en-US" sz="2000" dirty="0"/>
              <a:t>Organizations meeting the minimum requirement will earn a hazard control award.</a:t>
            </a:r>
          </a:p>
          <a:p>
            <a:r>
              <a:rPr lang="en-US" sz="2000" dirty="0"/>
              <a:t>Each hazard control is to be submitted on a </a:t>
            </a:r>
            <a:r>
              <a:rPr lang="en-US" sz="2000" b="1" u="sng" dirty="0"/>
              <a:t>Plain White Single PowerPoint Slide </a:t>
            </a:r>
            <a:r>
              <a:rPr lang="en-US" sz="2000" dirty="0"/>
              <a:t>(Instructions and examples starting on slide 11)</a:t>
            </a:r>
          </a:p>
          <a:p>
            <a:r>
              <a:rPr lang="en-US" sz="2000" dirty="0"/>
              <a:t>Applications to be submitted to </a:t>
            </a:r>
            <a:r>
              <a:rPr lang="en-US" sz="2000" dirty="0">
                <a:hlinkClick r:id="rId5"/>
              </a:rPr>
              <a:t>dan@iisc.org </a:t>
            </a:r>
            <a:r>
              <a:rPr lang="en-US" sz="2000" dirty="0"/>
              <a:t>between August 1, 2019 through </a:t>
            </a:r>
            <a:r>
              <a:rPr lang="en-US" sz="2000" b="1" dirty="0">
                <a:solidFill>
                  <a:srgbClr val="FF0000"/>
                </a:solidFill>
              </a:rPr>
              <a:t>February 14, 2020</a:t>
            </a:r>
          </a:p>
          <a:p>
            <a:r>
              <a:rPr lang="en-US" sz="2000" dirty="0"/>
              <a:t>Late submissions will not be accepted for the 2019 Awards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6604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1029</Words>
  <Application>Microsoft Macintosh PowerPoint</Application>
  <PresentationFormat>Widescreen</PresentationFormat>
  <Paragraphs>117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Hello Sunshine</vt:lpstr>
      <vt:lpstr>Hello Sunshine Marker</vt:lpstr>
      <vt:lpstr>Helvetica Neue Black Condensed</vt:lpstr>
      <vt:lpstr>Office Theme</vt:lpstr>
      <vt:lpstr>PowerPoint Presentation</vt:lpstr>
      <vt:lpstr>IISC Safety Awards Program </vt:lpstr>
      <vt:lpstr>Community Enrichment Award</vt:lpstr>
      <vt:lpstr>Community Enrichment Award</vt:lpstr>
      <vt:lpstr>Community Enrichment Award submissions</vt:lpstr>
      <vt:lpstr>Hazard Control Recognition Award</vt:lpstr>
      <vt:lpstr>President’s Award</vt:lpstr>
      <vt:lpstr>President’s Award</vt:lpstr>
      <vt:lpstr>Hazard control Awards submission</vt:lpstr>
      <vt:lpstr>IISC Award Slide Guidelines</vt:lpstr>
      <vt:lpstr>IISC Award Slide Guidelines</vt:lpstr>
      <vt:lpstr>President’s Awards Submission</vt:lpstr>
      <vt:lpstr>Explanation of Project</vt:lpstr>
      <vt:lpstr>Brief explanation of hazard</vt:lpstr>
      <vt:lpstr>On the rare occasions we need to access the roof at Robert’s Soap &amp; Safety, we wanted to ensure the ladder would not be blown down by the wind.</vt:lpstr>
      <vt:lpstr>Hazardous Material Spill Response Teams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Culbertson</dc:creator>
  <cp:lastModifiedBy>Dawn Gunderson</cp:lastModifiedBy>
  <cp:revision>27</cp:revision>
  <cp:lastPrinted>2017-12-01T16:18:57Z</cp:lastPrinted>
  <dcterms:created xsi:type="dcterms:W3CDTF">2017-11-28T17:13:10Z</dcterms:created>
  <dcterms:modified xsi:type="dcterms:W3CDTF">2019-10-28T14:39:08Z</dcterms:modified>
</cp:coreProperties>
</file>